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61" r:id="rId4"/>
    <p:sldId id="268" r:id="rId5"/>
    <p:sldId id="262" r:id="rId6"/>
    <p:sldId id="276" r:id="rId7"/>
    <p:sldId id="290" r:id="rId8"/>
    <p:sldId id="283" r:id="rId9"/>
    <p:sldId id="284" r:id="rId10"/>
    <p:sldId id="327" r:id="rId11"/>
    <p:sldId id="326" r:id="rId12"/>
    <p:sldId id="328" r:id="rId13"/>
    <p:sldId id="277" r:id="rId14"/>
    <p:sldId id="329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4702" userDrawn="1">
          <p15:clr>
            <a:srgbClr val="A4A3A4"/>
          </p15:clr>
        </p15:guide>
        <p15:guide id="6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000"/>
    <a:srgbClr val="3399FF"/>
    <a:srgbClr val="1C1D21"/>
    <a:srgbClr val="E9E9E9"/>
    <a:srgbClr val="E9F7E4"/>
    <a:srgbClr val="600000"/>
    <a:srgbClr val="180000"/>
    <a:srgbClr val="000018"/>
    <a:srgbClr val="606060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238" autoAdjust="0"/>
  </p:normalViewPr>
  <p:slideViewPr>
    <p:cSldViewPr snapToGrid="0" showGuides="1">
      <p:cViewPr varScale="1">
        <p:scale>
          <a:sx n="64" d="100"/>
          <a:sy n="64" d="100"/>
        </p:scale>
        <p:origin x="276" y="1620"/>
      </p:cViewPr>
      <p:guideLst>
        <p:guide orient="horz" pos="2160"/>
        <p:guide pos="3840"/>
        <p:guide orient="horz" pos="1729"/>
        <p:guide pos="438"/>
        <p:guide pos="4702"/>
        <p:guide pos="3636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46C9C-82D6-4069-8BDD-462543319D07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1A9D2-8AAF-439E-910C-8C06C8B65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6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1A9D2-8AAF-439E-910C-8C06C8B658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4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1A9D2-8AAF-439E-910C-8C06C8B658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1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564D-2C63-483C-B420-DBF89BD00A40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93F8-016D-48D4-8940-4C75BE531C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564D-2C63-483C-B420-DBF89BD00A40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93F8-016D-48D4-8940-4C75BE531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6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11200" y="1320800"/>
            <a:ext cx="10668000" cy="3327400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867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026400" cy="390525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400800" y="4953000"/>
            <a:ext cx="5080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467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711200" y="4978400"/>
            <a:ext cx="325120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711200" y="5359400"/>
            <a:ext cx="39624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2133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1055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16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839200" cy="390525"/>
          </a:xfrm>
          <a:prstGeom prst="rect">
            <a:avLst/>
          </a:prstGeom>
        </p:spPr>
        <p:txBody>
          <a:bodyPr/>
          <a:lstStyle/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0" y="1320800"/>
            <a:ext cx="10972800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11200" y="2387600"/>
            <a:ext cx="5892800" cy="3276600"/>
          </a:xfrm>
          <a:prstGeom prst="rect">
            <a:avLst/>
          </a:prstGeom>
          <a:ln w="38100">
            <a:solidFill>
              <a:schemeClr val="bg1"/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867"/>
            </a:lvl1pPr>
          </a:lstStyle>
          <a:p>
            <a:endParaRPr lang="en-JM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010400" y="5054600"/>
            <a:ext cx="457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010400" y="3225800"/>
            <a:ext cx="4572000" cy="162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010400" y="2311400"/>
            <a:ext cx="457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467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544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375400"/>
            <a:ext cx="8839200" cy="390525"/>
          </a:xfrm>
          <a:prstGeom prst="rect">
            <a:avLst/>
          </a:prstGeom>
        </p:spPr>
        <p:txBody>
          <a:bodyPr/>
          <a:lstStyle/>
          <a:p>
            <a:r>
              <a:rPr lang="en-JM" dirty="0" smtClean="0"/>
              <a:t> 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51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fld id="{5EB2564D-2C63-483C-B420-DBF89BD00A40}" type="datetimeFigureOut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defRPr>
            </a:lvl1pPr>
          </a:lstStyle>
          <a:p>
            <a:fld id="{421693F8-016D-48D4-8940-4C75BE531C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7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8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造字工房悦黑体验版常规体" pitchFamily="50" charset="-122"/>
          <a:ea typeface="造字工房悦黑体验版常规体" pitchFamily="5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8.xml"/><Relationship Id="rId5" Type="http://schemas.openxmlformats.org/officeDocument/2006/relationships/audio" Target="../media/media1.mp3"/><Relationship Id="rId4" Type="http://schemas.microsoft.com/office/2007/relationships/media" Target="../media/media1.mp3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文本框 11"/>
          <p:cNvSpPr txBox="1"/>
          <p:nvPr>
            <p:custDataLst>
              <p:tags r:id="rId2"/>
            </p:custDataLst>
          </p:nvPr>
        </p:nvSpPr>
        <p:spPr>
          <a:xfrm>
            <a:off x="3439009" y="2607943"/>
            <a:ext cx="5313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智慧化甲魚</a:t>
            </a:r>
            <a:r>
              <a:rPr lang="en-US" altLang="zh-TW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RFID</a:t>
            </a:r>
            <a:r>
              <a:rPr lang="zh-TW" altLang="en-US" sz="44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系統</a:t>
            </a:r>
            <a:endParaRPr lang="zh-CN" altLang="en-US" sz="44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29" name="PA_文本框 28"/>
          <p:cNvSpPr txBox="1"/>
          <p:nvPr>
            <p:custDataLst>
              <p:tags r:id="rId3"/>
            </p:custDataLst>
          </p:nvPr>
        </p:nvSpPr>
        <p:spPr>
          <a:xfrm>
            <a:off x="3637631" y="3394997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 smtClean="0">
                <a:solidFill>
                  <a:srgbClr val="333333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Intelligent </a:t>
            </a:r>
            <a:r>
              <a:rPr lang="en-US" altLang="zh-TW" dirty="0">
                <a:solidFill>
                  <a:srgbClr val="333333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turtle RFID monitoring system</a:t>
            </a:r>
            <a:endParaRPr lang="en-US" altLang="zh-CN" dirty="0" smtClean="0">
              <a:solidFill>
                <a:srgbClr val="333333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81613" y="4231873"/>
            <a:ext cx="1628770" cy="1482905"/>
            <a:chOff x="5281618" y="4173505"/>
            <a:chExt cx="1628770" cy="574056"/>
          </a:xfrm>
        </p:grpSpPr>
        <p:sp>
          <p:nvSpPr>
            <p:cNvPr id="30" name="PA_文本框 29"/>
            <p:cNvSpPr txBox="1"/>
            <p:nvPr>
              <p:custDataLst>
                <p:tags r:id="rId6"/>
              </p:custDataLst>
            </p:nvPr>
          </p:nvSpPr>
          <p:spPr>
            <a:xfrm>
              <a:off x="5281618" y="4174587"/>
              <a:ext cx="1628770" cy="5718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報告人</a:t>
              </a:r>
              <a:r>
                <a:rPr lang="en-US" altLang="zh-TW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:</a:t>
              </a:r>
              <a:endParaRPr lang="en-US" altLang="zh-TW" sz="1200" b="1" dirty="0" smtClean="0">
                <a:effectLst/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歐陽皓勤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宋承駿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周子彤</a:t>
              </a:r>
              <a:endParaRPr lang="en-US" altLang="zh-TW" sz="1200" b="1" dirty="0" smtClean="0">
                <a:latin typeface="造字工房悦黑体验版常规体" pitchFamily="50" charset="-122"/>
                <a:ea typeface="造字工房悦黑体验版常规体" pitchFamily="5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effectLst/>
                  <a:latin typeface="造字工房悦黑体验版常规体" pitchFamily="50" charset="-122"/>
                  <a:ea typeface="造字工房悦黑体验版常规体" pitchFamily="50" charset="-122"/>
                </a:rPr>
                <a:t>陳俊龍</a:t>
              </a:r>
              <a:endParaRPr lang="en-US" altLang="zh-TW" sz="1200" b="1" dirty="0" smtClean="0">
                <a:effectLst/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7"/>
              </p:custDataLst>
            </p:nvPr>
          </p:nvSpPr>
          <p:spPr>
            <a:xfrm>
              <a:off x="5347741" y="4173505"/>
              <a:ext cx="1501607" cy="574056"/>
            </a:xfrm>
            <a:prstGeom prst="rect">
              <a:avLst/>
            </a:prstGeom>
            <a:noFill/>
            <a:ln>
              <a:solidFill>
                <a:srgbClr val="1C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8685" y="563028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李志-天空之城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663688" y="3748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915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直角三角形 7"/>
          <p:cNvSpPr/>
          <p:nvPr>
            <p:custDataLst>
              <p:tags r:id="rId2"/>
            </p:custDataLst>
          </p:nvPr>
        </p:nvSpPr>
        <p:spPr>
          <a:xfrm flipV="1">
            <a:off x="-62753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22639" y="526875"/>
            <a:ext cx="5834062" cy="6687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TW" altLang="en-US" dirty="0" smtClean="0"/>
              <a:t>甲魚上岸</a:t>
            </a:r>
            <a:r>
              <a:rPr lang="zh-TW" altLang="en-US" dirty="0" smtClean="0"/>
              <a:t>紀錄</a:t>
            </a:r>
            <a:r>
              <a:rPr lang="zh-TW" altLang="en-US" dirty="0"/>
              <a:t>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49" y="1195668"/>
            <a:ext cx="7096125" cy="54673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43" y="1653911"/>
            <a:ext cx="7917034" cy="474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直角三角形 7"/>
          <p:cNvSpPr/>
          <p:nvPr>
            <p:custDataLst>
              <p:tags r:id="rId2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22639" y="526875"/>
            <a:ext cx="5834062" cy="6687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TW" altLang="en-US" dirty="0" smtClean="0"/>
              <a:t>環境狀態紀錄</a:t>
            </a:r>
            <a:r>
              <a:rPr lang="zh-TW" altLang="en-US" dirty="0"/>
              <a:t> 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3" y="1541757"/>
            <a:ext cx="7088841" cy="47258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53" y="1936540"/>
            <a:ext cx="6292041" cy="37717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28" y="1981947"/>
            <a:ext cx="7149424" cy="42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95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直角三角形 7"/>
          <p:cNvSpPr/>
          <p:nvPr>
            <p:custDataLst>
              <p:tags r:id="rId2"/>
            </p:custDataLst>
          </p:nvPr>
        </p:nvSpPr>
        <p:spPr>
          <a:xfrm flipV="1">
            <a:off x="1581250" y="4642763"/>
            <a:ext cx="5006659" cy="2487348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22639" y="526875"/>
            <a:ext cx="5834062" cy="6687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TW" altLang="en-US" dirty="0" smtClean="0"/>
              <a:t>甲魚監視器畫面</a:t>
            </a:r>
            <a:r>
              <a:rPr lang="zh-TW" altLang="en-US" dirty="0"/>
              <a:t>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194" y="1349115"/>
            <a:ext cx="8501148" cy="50959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28" y="2773180"/>
            <a:ext cx="6013831" cy="3382780"/>
          </a:xfrm>
          <a:prstGeom prst="rect">
            <a:avLst/>
          </a:prstGeom>
        </p:spPr>
      </p:pic>
      <p:pic>
        <p:nvPicPr>
          <p:cNvPr id="3074" name="Picture 2" descr="https://scontent-tpe1-1.xx.fbcdn.net/v/t35.0-12/20132831_1495418683812954_1187525093_o.jpg?oh=697f7236a5ea50ecb4b2625391ea6166&amp;oe=59C35B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25" y="1195668"/>
            <a:ext cx="7509988" cy="42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94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資料處理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03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7914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直角三角形 7"/>
          <p:cNvSpPr/>
          <p:nvPr>
            <p:custDataLst>
              <p:tags r:id="rId1"/>
            </p:custDataLst>
          </p:nvPr>
        </p:nvSpPr>
        <p:spPr>
          <a:xfrm flipV="1">
            <a:off x="0" y="-81736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直角三角形 7"/>
          <p:cNvSpPr/>
          <p:nvPr>
            <p:custDataLst>
              <p:tags r:id="rId2"/>
            </p:custDataLst>
          </p:nvPr>
        </p:nvSpPr>
        <p:spPr>
          <a:xfrm flipV="1">
            <a:off x="1581250" y="4642763"/>
            <a:ext cx="5006659" cy="2487348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22639" y="526875"/>
            <a:ext cx="5834062" cy="6687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zh-TW" altLang="en-US" dirty="0" smtClean="0"/>
              <a:t>將有生蛋的編號對應到相同的位置</a:t>
            </a:r>
            <a:r>
              <a:rPr lang="zh-TW" altLang="en-US" dirty="0"/>
              <a:t>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52" y="1336730"/>
            <a:ext cx="7136416" cy="427790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925" y="2171072"/>
            <a:ext cx="7977538" cy="47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9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1648" y="2383374"/>
            <a:ext cx="3647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Q&amp;A?</a:t>
            </a:r>
            <a:r>
              <a:rPr lang="en-US" altLang="zh-TW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TW" altLang="en-US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不一定有</a:t>
            </a:r>
            <a:r>
              <a:rPr lang="en-US" altLang="zh-TW" sz="20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A)</a:t>
            </a:r>
            <a:endParaRPr lang="en-US" altLang="zh-TW" sz="20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2661648" y="3706813"/>
            <a:ext cx="3147015" cy="1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2484323" y="2137212"/>
            <a:ext cx="0" cy="1920438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90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2"/>
          <a:stretch/>
        </p:blipFill>
        <p:spPr>
          <a:xfrm>
            <a:off x="533400" y="287043"/>
            <a:ext cx="5143500" cy="6283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207863" y="2967335"/>
            <a:ext cx="3570208" cy="923330"/>
          </a:xfrm>
          <a:custGeom>
            <a:avLst/>
            <a:gdLst>
              <a:gd name="connsiteX0" fmla="*/ 0 w 3723070"/>
              <a:gd name="connsiteY0" fmla="*/ 0 h 923330"/>
              <a:gd name="connsiteX1" fmla="*/ 3723070 w 3723070"/>
              <a:gd name="connsiteY1" fmla="*/ 0 h 923330"/>
              <a:gd name="connsiteX2" fmla="*/ 3723070 w 3723070"/>
              <a:gd name="connsiteY2" fmla="*/ 923330 h 923330"/>
              <a:gd name="connsiteX3" fmla="*/ 0 w 3723070"/>
              <a:gd name="connsiteY3" fmla="*/ 923330 h 923330"/>
              <a:gd name="connsiteX4" fmla="*/ 0 w 3723070"/>
              <a:gd name="connsiteY4" fmla="*/ 0 h 923330"/>
              <a:gd name="connsiteX0" fmla="*/ 0 w 3723070"/>
              <a:gd name="connsiteY0" fmla="*/ 0 h 923330"/>
              <a:gd name="connsiteX1" fmla="*/ 3723070 w 3723070"/>
              <a:gd name="connsiteY1" fmla="*/ 0 h 923330"/>
              <a:gd name="connsiteX2" fmla="*/ 3722277 w 3723070"/>
              <a:gd name="connsiteY2" fmla="*/ 324505 h 923330"/>
              <a:gd name="connsiteX3" fmla="*/ 3723070 w 3723070"/>
              <a:gd name="connsiteY3" fmla="*/ 923330 h 923330"/>
              <a:gd name="connsiteX4" fmla="*/ 0 w 3723070"/>
              <a:gd name="connsiteY4" fmla="*/ 923330 h 923330"/>
              <a:gd name="connsiteX5" fmla="*/ 0 w 3723070"/>
              <a:gd name="connsiteY5" fmla="*/ 0 h 923330"/>
              <a:gd name="connsiteX0" fmla="*/ 0 w 3723070"/>
              <a:gd name="connsiteY0" fmla="*/ 0 h 923330"/>
              <a:gd name="connsiteX1" fmla="*/ 3372550 w 3723070"/>
              <a:gd name="connsiteY1" fmla="*/ 0 h 923330"/>
              <a:gd name="connsiteX2" fmla="*/ 3722277 w 3723070"/>
              <a:gd name="connsiteY2" fmla="*/ 324505 h 923330"/>
              <a:gd name="connsiteX3" fmla="*/ 3723070 w 3723070"/>
              <a:gd name="connsiteY3" fmla="*/ 923330 h 923330"/>
              <a:gd name="connsiteX4" fmla="*/ 0 w 3723070"/>
              <a:gd name="connsiteY4" fmla="*/ 923330 h 923330"/>
              <a:gd name="connsiteX5" fmla="*/ 0 w 3723070"/>
              <a:gd name="connsiteY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3070" h="923330">
                <a:moveTo>
                  <a:pt x="0" y="0"/>
                </a:moveTo>
                <a:lnTo>
                  <a:pt x="3372550" y="0"/>
                </a:lnTo>
                <a:cubicBezTo>
                  <a:pt x="3372286" y="108168"/>
                  <a:pt x="3722541" y="216337"/>
                  <a:pt x="3722277" y="324505"/>
                </a:cubicBezTo>
                <a:cubicBezTo>
                  <a:pt x="3722541" y="524113"/>
                  <a:pt x="3722806" y="723722"/>
                  <a:pt x="3723070" y="923330"/>
                </a:cubicBezTo>
                <a:lnTo>
                  <a:pt x="0" y="9233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悦黑体验版常规体" pitchFamily="50" charset="-122"/>
                <a:ea typeface="造字工房悦黑体验版常规体" pitchFamily="50" charset="-122"/>
                <a:cs typeface="Open Sans" panose="020B06060305040202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5754" y="2940148"/>
            <a:ext cx="3757246" cy="956603"/>
          </a:xfrm>
          <a:custGeom>
            <a:avLst/>
            <a:gdLst>
              <a:gd name="connsiteX0" fmla="*/ 0 w 3756074"/>
              <a:gd name="connsiteY0" fmla="*/ 0 h 956603"/>
              <a:gd name="connsiteX1" fmla="*/ 3756074 w 3756074"/>
              <a:gd name="connsiteY1" fmla="*/ 0 h 956603"/>
              <a:gd name="connsiteX2" fmla="*/ 3756074 w 3756074"/>
              <a:gd name="connsiteY2" fmla="*/ 956603 h 956603"/>
              <a:gd name="connsiteX3" fmla="*/ 0 w 3756074"/>
              <a:gd name="connsiteY3" fmla="*/ 956603 h 956603"/>
              <a:gd name="connsiteX4" fmla="*/ 0 w 3756074"/>
              <a:gd name="connsiteY4" fmla="*/ 0 h 956603"/>
              <a:gd name="connsiteX0" fmla="*/ 0 w 3757246"/>
              <a:gd name="connsiteY0" fmla="*/ 0 h 956603"/>
              <a:gd name="connsiteX1" fmla="*/ 3756074 w 3757246"/>
              <a:gd name="connsiteY1" fmla="*/ 0 h 956603"/>
              <a:gd name="connsiteX2" fmla="*/ 3757246 w 3757246"/>
              <a:gd name="connsiteY2" fmla="*/ 341215 h 956603"/>
              <a:gd name="connsiteX3" fmla="*/ 3756074 w 3757246"/>
              <a:gd name="connsiteY3" fmla="*/ 956603 h 956603"/>
              <a:gd name="connsiteX4" fmla="*/ 0 w 3757246"/>
              <a:gd name="connsiteY4" fmla="*/ 956603 h 956603"/>
              <a:gd name="connsiteX5" fmla="*/ 0 w 3757246"/>
              <a:gd name="connsiteY5" fmla="*/ 0 h 95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7246" h="956603">
                <a:moveTo>
                  <a:pt x="0" y="0"/>
                </a:moveTo>
                <a:lnTo>
                  <a:pt x="3756074" y="0"/>
                </a:lnTo>
                <a:cubicBezTo>
                  <a:pt x="3756465" y="113738"/>
                  <a:pt x="3756855" y="227477"/>
                  <a:pt x="3757246" y="341215"/>
                </a:cubicBezTo>
                <a:cubicBezTo>
                  <a:pt x="3756855" y="546344"/>
                  <a:pt x="3756465" y="751474"/>
                  <a:pt x="3756074" y="956603"/>
                </a:cubicBezTo>
                <a:lnTo>
                  <a:pt x="0" y="956603"/>
                </a:lnTo>
                <a:lnTo>
                  <a:pt x="0" y="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1111" y="1642580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現場設置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6808" y="772485"/>
            <a:ext cx="92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01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1111" y="2986112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執行流程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93291" y="2143343"/>
            <a:ext cx="890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02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11111" y="4293752"/>
            <a:ext cx="305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資料處</a:t>
            </a:r>
            <a:r>
              <a:rPr lang="zh-TW" altLang="en-US" sz="16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理</a:t>
            </a:r>
            <a:endParaRPr lang="en-US" altLang="zh-CN" sz="16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3291" y="3514201"/>
            <a:ext cx="890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03</a:t>
            </a:r>
            <a:endParaRPr lang="zh-CN" altLang="en-US" sz="4000" dirty="0"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891963" y="2320817"/>
            <a:ext cx="300037" cy="2216366"/>
          </a:xfrm>
          <a:prstGeom prst="rect">
            <a:avLst/>
          </a:prstGeom>
          <a:solidFill>
            <a:srgbClr val="1C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 flipV="1">
            <a:off x="12192000" y="2457803"/>
            <a:ext cx="0" cy="1920438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622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現場設置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01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499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205364" y="643482"/>
            <a:ext cx="379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rPr>
              <a:t>二次創作</a:t>
            </a:r>
            <a:endParaRPr lang="en-US" altLang="zh-CN" sz="2400" dirty="0">
              <a:solidFill>
                <a:srgbClr val="242424"/>
              </a:solidFill>
              <a:latin typeface="造字工房悦黑体验版常规体" pitchFamily="50" charset="-122"/>
              <a:ea typeface="造字工房悦黑体验版常规体" pitchFamily="50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70822" y="2181310"/>
            <a:ext cx="2406724" cy="2642945"/>
            <a:chOff x="8459722" y="2181310"/>
            <a:chExt cx="2406724" cy="2642945"/>
          </a:xfrm>
        </p:grpSpPr>
        <p:grpSp>
          <p:nvGrpSpPr>
            <p:cNvPr id="7" name="组合 6"/>
            <p:cNvGrpSpPr/>
            <p:nvPr/>
          </p:nvGrpSpPr>
          <p:grpSpPr>
            <a:xfrm>
              <a:off x="8970027" y="2181310"/>
              <a:ext cx="1386114" cy="1386114"/>
              <a:chOff x="8965293" y="2181310"/>
              <a:chExt cx="1386114" cy="1386114"/>
            </a:xfrm>
          </p:grpSpPr>
          <p:sp>
            <p:nvSpPr>
              <p:cNvPr id="6" name="PA_椭圆 5"/>
              <p:cNvSpPr/>
              <p:nvPr>
                <p:custDataLst>
                  <p:tags r:id="rId3"/>
                </p:custDataLst>
              </p:nvPr>
            </p:nvSpPr>
            <p:spPr>
              <a:xfrm>
                <a:off x="8965293" y="2181310"/>
                <a:ext cx="1386114" cy="1386114"/>
              </a:xfrm>
              <a:prstGeom prst="ellipse">
                <a:avLst/>
              </a:prstGeom>
              <a:noFill/>
              <a:ln w="28575">
                <a:solidFill>
                  <a:srgbClr val="1C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2" name="Shape 3709"/>
              <p:cNvSpPr/>
              <p:nvPr/>
            </p:nvSpPr>
            <p:spPr>
              <a:xfrm>
                <a:off x="9390549" y="2610404"/>
                <a:ext cx="535602" cy="53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1" h="21132" extrusionOk="0">
                    <a:moveTo>
                      <a:pt x="19045" y="7530"/>
                    </a:moveTo>
                    <a:cubicBezTo>
                      <a:pt x="17544" y="9030"/>
                      <a:pt x="15110" y="9030"/>
                      <a:pt x="13610" y="7530"/>
                    </a:cubicBezTo>
                    <a:cubicBezTo>
                      <a:pt x="12108" y="6031"/>
                      <a:pt x="12108" y="3600"/>
                      <a:pt x="13610" y="2101"/>
                    </a:cubicBezTo>
                    <a:cubicBezTo>
                      <a:pt x="15110" y="601"/>
                      <a:pt x="17544" y="601"/>
                      <a:pt x="19045" y="2101"/>
                    </a:cubicBezTo>
                    <a:cubicBezTo>
                      <a:pt x="20546" y="3600"/>
                      <a:pt x="20546" y="6031"/>
                      <a:pt x="19045" y="7530"/>
                    </a:cubicBezTo>
                    <a:moveTo>
                      <a:pt x="7605" y="16245"/>
                    </a:moveTo>
                    <a:cubicBezTo>
                      <a:pt x="7256" y="16593"/>
                      <a:pt x="6776" y="16807"/>
                      <a:pt x="6245" y="16807"/>
                    </a:cubicBezTo>
                    <a:cubicBezTo>
                      <a:pt x="5184" y="16807"/>
                      <a:pt x="4324" y="15948"/>
                      <a:pt x="4324" y="14888"/>
                    </a:cubicBezTo>
                    <a:cubicBezTo>
                      <a:pt x="4324" y="14358"/>
                      <a:pt x="4539" y="13878"/>
                      <a:pt x="4887" y="13530"/>
                    </a:cubicBezTo>
                    <a:lnTo>
                      <a:pt x="11678" y="5991"/>
                    </a:lnTo>
                    <a:cubicBezTo>
                      <a:pt x="11884" y="6798"/>
                      <a:pt x="12298" y="7563"/>
                      <a:pt x="12930" y="8194"/>
                    </a:cubicBezTo>
                    <a:cubicBezTo>
                      <a:pt x="13569" y="8833"/>
                      <a:pt x="14344" y="9248"/>
                      <a:pt x="15160" y="9451"/>
                    </a:cubicBezTo>
                    <a:cubicBezTo>
                      <a:pt x="15160" y="9451"/>
                      <a:pt x="7605" y="16245"/>
                      <a:pt x="7605" y="16245"/>
                    </a:cubicBezTo>
                    <a:close/>
                    <a:moveTo>
                      <a:pt x="19724" y="1406"/>
                    </a:moveTo>
                    <a:cubicBezTo>
                      <a:pt x="17848" y="-468"/>
                      <a:pt x="14806" y="-468"/>
                      <a:pt x="12930" y="1406"/>
                    </a:cubicBezTo>
                    <a:cubicBezTo>
                      <a:pt x="12024" y="2312"/>
                      <a:pt x="11560" y="3489"/>
                      <a:pt x="11529" y="4676"/>
                    </a:cubicBezTo>
                    <a:lnTo>
                      <a:pt x="4207" y="12851"/>
                    </a:lnTo>
                    <a:cubicBezTo>
                      <a:pt x="3686" y="13373"/>
                      <a:pt x="3363" y="14093"/>
                      <a:pt x="3363" y="14888"/>
                    </a:cubicBezTo>
                    <a:cubicBezTo>
                      <a:pt x="3363" y="15420"/>
                      <a:pt x="3518" y="15912"/>
                      <a:pt x="3770" y="16340"/>
                    </a:cubicBezTo>
                    <a:cubicBezTo>
                      <a:pt x="2436" y="17104"/>
                      <a:pt x="1907" y="17813"/>
                      <a:pt x="2425" y="19364"/>
                    </a:cubicBezTo>
                    <a:cubicBezTo>
                      <a:pt x="2487" y="19550"/>
                      <a:pt x="2434" y="19623"/>
                      <a:pt x="2409" y="19657"/>
                    </a:cubicBezTo>
                    <a:cubicBezTo>
                      <a:pt x="2160" y="20003"/>
                      <a:pt x="1132" y="20167"/>
                      <a:pt x="500" y="20172"/>
                    </a:cubicBezTo>
                    <a:cubicBezTo>
                      <a:pt x="493" y="20171"/>
                      <a:pt x="487" y="20167"/>
                      <a:pt x="480" y="20167"/>
                    </a:cubicBezTo>
                    <a:cubicBezTo>
                      <a:pt x="215" y="20167"/>
                      <a:pt x="0" y="20383"/>
                      <a:pt x="0" y="20647"/>
                    </a:cubicBezTo>
                    <a:cubicBezTo>
                      <a:pt x="0" y="20912"/>
                      <a:pt x="214" y="21126"/>
                      <a:pt x="479" y="21127"/>
                    </a:cubicBezTo>
                    <a:lnTo>
                      <a:pt x="479" y="21132"/>
                    </a:lnTo>
                    <a:cubicBezTo>
                      <a:pt x="821" y="21132"/>
                      <a:pt x="2562" y="21088"/>
                      <a:pt x="3189" y="20219"/>
                    </a:cubicBezTo>
                    <a:cubicBezTo>
                      <a:pt x="3355" y="19988"/>
                      <a:pt x="3516" y="19599"/>
                      <a:pt x="3336" y="19060"/>
                    </a:cubicBezTo>
                    <a:cubicBezTo>
                      <a:pt x="3029" y="18141"/>
                      <a:pt x="3071" y="17806"/>
                      <a:pt x="4399" y="17082"/>
                    </a:cubicBezTo>
                    <a:cubicBezTo>
                      <a:pt x="4900" y="17504"/>
                      <a:pt x="5539" y="17767"/>
                      <a:pt x="6245" y="17767"/>
                    </a:cubicBezTo>
                    <a:cubicBezTo>
                      <a:pt x="7042" y="17767"/>
                      <a:pt x="7762" y="17446"/>
                      <a:pt x="8284" y="16925"/>
                    </a:cubicBezTo>
                    <a:lnTo>
                      <a:pt x="16485" y="9593"/>
                    </a:lnTo>
                    <a:cubicBezTo>
                      <a:pt x="17661" y="9554"/>
                      <a:pt x="18826" y="9091"/>
                      <a:pt x="19724" y="8194"/>
                    </a:cubicBezTo>
                    <a:cubicBezTo>
                      <a:pt x="21600" y="6320"/>
                      <a:pt x="21600" y="3281"/>
                      <a:pt x="19724" y="1406"/>
                    </a:cubicBezTo>
                    <a:moveTo>
                      <a:pt x="8953" y="11504"/>
                    </a:moveTo>
                    <a:lnTo>
                      <a:pt x="9632" y="12183"/>
                    </a:lnTo>
                    <a:lnTo>
                      <a:pt x="12690" y="9807"/>
                    </a:lnTo>
                    <a:lnTo>
                      <a:pt x="11331" y="8449"/>
                    </a:lnTo>
                    <a:cubicBezTo>
                      <a:pt x="11331" y="8449"/>
                      <a:pt x="8953" y="11504"/>
                      <a:pt x="8953" y="1150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459722" y="4362590"/>
              <a:ext cx="2406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著作之</a:t>
              </a:r>
              <a:r>
                <a:rPr lang="zh-TW" altLang="en-US" sz="1200" dirty="0">
                  <a:solidFill>
                    <a:srgbClr val="FF0000"/>
                  </a:solidFill>
                </a:rPr>
                <a:t>合理使用</a:t>
              </a:r>
              <a:r>
                <a:rPr lang="zh-TW" altLang="en-US" sz="1200" dirty="0"/>
                <a:t>，不構成著作財產權之</a:t>
              </a:r>
              <a:r>
                <a:rPr lang="zh-TW" altLang="en-US" sz="1200" dirty="0" smtClean="0"/>
                <a:t>侵害。</a:t>
              </a:r>
              <a:endParaRPr lang="en-US" altLang="zh-TW" sz="12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27303" y="1845667"/>
            <a:ext cx="2514674" cy="3926444"/>
            <a:chOff x="4824165" y="1845667"/>
            <a:chExt cx="2514674" cy="3926444"/>
          </a:xfrm>
        </p:grpSpPr>
        <p:grpSp>
          <p:nvGrpSpPr>
            <p:cNvPr id="3" name="组合 2"/>
            <p:cNvGrpSpPr/>
            <p:nvPr/>
          </p:nvGrpSpPr>
          <p:grpSpPr>
            <a:xfrm>
              <a:off x="5067300" y="1845667"/>
              <a:ext cx="2057400" cy="2057400"/>
              <a:chOff x="5067300" y="1845667"/>
              <a:chExt cx="2057400" cy="2057400"/>
            </a:xfrm>
          </p:grpSpPr>
          <p:sp>
            <p:nvSpPr>
              <p:cNvPr id="4" name="PA_椭圆 3"/>
              <p:cNvSpPr/>
              <p:nvPr>
                <p:custDataLst>
                  <p:tags r:id="rId2"/>
                </p:custDataLst>
              </p:nvPr>
            </p:nvSpPr>
            <p:spPr>
              <a:xfrm>
                <a:off x="5067300" y="1845667"/>
                <a:ext cx="2057400" cy="2057400"/>
              </a:xfrm>
              <a:prstGeom prst="ellipse">
                <a:avLst/>
              </a:prstGeom>
              <a:solidFill>
                <a:srgbClr val="1C1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3" name="Shape 3717"/>
              <p:cNvSpPr/>
              <p:nvPr/>
            </p:nvSpPr>
            <p:spPr>
              <a:xfrm>
                <a:off x="5573417" y="2342259"/>
                <a:ext cx="1064215" cy="1064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4727"/>
                    </a:moveTo>
                    <a:lnTo>
                      <a:pt x="982" y="14727"/>
                    </a:lnTo>
                    <a:lnTo>
                      <a:pt x="982" y="1964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4727"/>
                      <a:pt x="20618" y="14727"/>
                    </a:cubicBezTo>
                    <a:close/>
                    <a:moveTo>
                      <a:pt x="20618" y="16691"/>
                    </a:moveTo>
                    <a:cubicBezTo>
                      <a:pt x="20618" y="17233"/>
                      <a:pt x="20178" y="17673"/>
                      <a:pt x="19636" y="17673"/>
                    </a:cubicBezTo>
                    <a:lnTo>
                      <a:pt x="1964" y="17673"/>
                    </a:lnTo>
                    <a:cubicBezTo>
                      <a:pt x="1422" y="17673"/>
                      <a:pt x="982" y="17233"/>
                      <a:pt x="982" y="16691"/>
                    </a:cubicBezTo>
                    <a:lnTo>
                      <a:pt x="982" y="15709"/>
                    </a:lnTo>
                    <a:lnTo>
                      <a:pt x="20618" y="15709"/>
                    </a:lnTo>
                    <a:cubicBezTo>
                      <a:pt x="20618" y="15709"/>
                      <a:pt x="20618" y="16691"/>
                      <a:pt x="20618" y="16691"/>
                    </a:cubicBezTo>
                    <a:close/>
                    <a:moveTo>
                      <a:pt x="11782" y="20618"/>
                    </a:moveTo>
                    <a:lnTo>
                      <a:pt x="9818" y="20618"/>
                    </a:lnTo>
                    <a:lnTo>
                      <a:pt x="9818" y="18655"/>
                    </a:lnTo>
                    <a:lnTo>
                      <a:pt x="11782" y="18655"/>
                    </a:lnTo>
                    <a:cubicBezTo>
                      <a:pt x="11782" y="18655"/>
                      <a:pt x="11782" y="20618"/>
                      <a:pt x="11782" y="20618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6691"/>
                    </a:lnTo>
                    <a:cubicBezTo>
                      <a:pt x="0" y="17775"/>
                      <a:pt x="879" y="18655"/>
                      <a:pt x="1964" y="18655"/>
                    </a:cubicBezTo>
                    <a:lnTo>
                      <a:pt x="8836" y="18655"/>
                    </a:lnTo>
                    <a:lnTo>
                      <a:pt x="8836" y="20618"/>
                    </a:lnTo>
                    <a:lnTo>
                      <a:pt x="7364" y="20618"/>
                    </a:lnTo>
                    <a:cubicBezTo>
                      <a:pt x="7092" y="20618"/>
                      <a:pt x="6873" y="20839"/>
                      <a:pt x="6873" y="21109"/>
                    </a:cubicBezTo>
                    <a:cubicBezTo>
                      <a:pt x="6873" y="21380"/>
                      <a:pt x="7092" y="21600"/>
                      <a:pt x="7364" y="21600"/>
                    </a:cubicBezTo>
                    <a:lnTo>
                      <a:pt x="14236" y="21600"/>
                    </a:lnTo>
                    <a:cubicBezTo>
                      <a:pt x="14508" y="21600"/>
                      <a:pt x="14727" y="21380"/>
                      <a:pt x="14727" y="21109"/>
                    </a:cubicBezTo>
                    <a:cubicBezTo>
                      <a:pt x="14727" y="20839"/>
                      <a:pt x="14508" y="20618"/>
                      <a:pt x="14236" y="20618"/>
                    </a:cubicBezTo>
                    <a:lnTo>
                      <a:pt x="12764" y="20618"/>
                    </a:lnTo>
                    <a:lnTo>
                      <a:pt x="12764" y="18655"/>
                    </a:lnTo>
                    <a:lnTo>
                      <a:pt x="19636" y="18655"/>
                    </a:lnTo>
                    <a:cubicBezTo>
                      <a:pt x="20721" y="18655"/>
                      <a:pt x="21600" y="17775"/>
                      <a:pt x="21600" y="16691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4824165" y="4338064"/>
              <a:ext cx="2514674" cy="14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其實質涵蓋範圍難以確定，有人認為其還包括翻譯、改編等各種對</a:t>
              </a:r>
              <a:r>
                <a:rPr lang="zh-TW" altLang="en-US" sz="1200" dirty="0">
                  <a:solidFill>
                    <a:srgbClr val="FF0000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已存在著作物的文字、圖像、影片、音樂進行的改作</a:t>
              </a: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，這與版權法上的衍生作品相類似。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91734" y="2181310"/>
            <a:ext cx="2406724" cy="3080084"/>
            <a:chOff x="1480634" y="2181310"/>
            <a:chExt cx="2406724" cy="3080084"/>
          </a:xfrm>
        </p:grpSpPr>
        <p:grpSp>
          <p:nvGrpSpPr>
            <p:cNvPr id="2" name="组合 1"/>
            <p:cNvGrpSpPr/>
            <p:nvPr/>
          </p:nvGrpSpPr>
          <p:grpSpPr>
            <a:xfrm>
              <a:off x="2040581" y="2181310"/>
              <a:ext cx="1386114" cy="1386114"/>
              <a:chOff x="1840593" y="2181310"/>
              <a:chExt cx="1386114" cy="1386114"/>
            </a:xfrm>
          </p:grpSpPr>
          <p:sp>
            <p:nvSpPr>
              <p:cNvPr id="5" name="PA_椭圆 4"/>
              <p:cNvSpPr/>
              <p:nvPr>
                <p:custDataLst>
                  <p:tags r:id="rId1"/>
                </p:custDataLst>
              </p:nvPr>
            </p:nvSpPr>
            <p:spPr>
              <a:xfrm>
                <a:off x="1840593" y="2181310"/>
                <a:ext cx="1386114" cy="1386114"/>
              </a:xfrm>
              <a:prstGeom prst="ellipse">
                <a:avLst/>
              </a:prstGeom>
              <a:noFill/>
              <a:ln w="28575">
                <a:solidFill>
                  <a:srgbClr val="1C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4" name="Shape 3758"/>
              <p:cNvSpPr/>
              <p:nvPr/>
            </p:nvSpPr>
            <p:spPr>
              <a:xfrm>
                <a:off x="2265755" y="2602300"/>
                <a:ext cx="535790" cy="535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55" y="16200"/>
                    </a:moveTo>
                    <a:lnTo>
                      <a:pt x="15709" y="16200"/>
                    </a:lnTo>
                    <a:lnTo>
                      <a:pt x="15709" y="14727"/>
                    </a:lnTo>
                    <a:lnTo>
                      <a:pt x="18655" y="14727"/>
                    </a:lnTo>
                    <a:cubicBezTo>
                      <a:pt x="18655" y="14727"/>
                      <a:pt x="18655" y="16200"/>
                      <a:pt x="18655" y="16200"/>
                    </a:cubicBezTo>
                    <a:close/>
                    <a:moveTo>
                      <a:pt x="18655" y="18655"/>
                    </a:moveTo>
                    <a:lnTo>
                      <a:pt x="15709" y="18655"/>
                    </a:lnTo>
                    <a:lnTo>
                      <a:pt x="15709" y="17182"/>
                    </a:lnTo>
                    <a:lnTo>
                      <a:pt x="18655" y="17182"/>
                    </a:lnTo>
                    <a:cubicBezTo>
                      <a:pt x="18655" y="17182"/>
                      <a:pt x="18655" y="18655"/>
                      <a:pt x="18655" y="18655"/>
                    </a:cubicBezTo>
                    <a:close/>
                    <a:moveTo>
                      <a:pt x="17182" y="20618"/>
                    </a:moveTo>
                    <a:cubicBezTo>
                      <a:pt x="16542" y="20618"/>
                      <a:pt x="16002" y="20208"/>
                      <a:pt x="15800" y="19636"/>
                    </a:cubicBezTo>
                    <a:lnTo>
                      <a:pt x="18564" y="19636"/>
                    </a:lnTo>
                    <a:cubicBezTo>
                      <a:pt x="18362" y="20208"/>
                      <a:pt x="17822" y="20618"/>
                      <a:pt x="17182" y="20618"/>
                    </a:cubicBezTo>
                    <a:moveTo>
                      <a:pt x="17182" y="12764"/>
                    </a:moveTo>
                    <a:cubicBezTo>
                      <a:pt x="17822" y="12764"/>
                      <a:pt x="18362" y="13175"/>
                      <a:pt x="18564" y="13745"/>
                    </a:cubicBezTo>
                    <a:lnTo>
                      <a:pt x="15800" y="13745"/>
                    </a:lnTo>
                    <a:cubicBezTo>
                      <a:pt x="16002" y="13175"/>
                      <a:pt x="16542" y="12764"/>
                      <a:pt x="17182" y="12764"/>
                    </a:cubicBezTo>
                    <a:moveTo>
                      <a:pt x="5891" y="16200"/>
                    </a:moveTo>
                    <a:lnTo>
                      <a:pt x="2945" y="16200"/>
                    </a:lnTo>
                    <a:lnTo>
                      <a:pt x="2945" y="14727"/>
                    </a:lnTo>
                    <a:lnTo>
                      <a:pt x="5891" y="14727"/>
                    </a:lnTo>
                    <a:cubicBezTo>
                      <a:pt x="5891" y="14727"/>
                      <a:pt x="5891" y="16200"/>
                      <a:pt x="5891" y="16200"/>
                    </a:cubicBezTo>
                    <a:close/>
                    <a:moveTo>
                      <a:pt x="4418" y="12764"/>
                    </a:moveTo>
                    <a:cubicBezTo>
                      <a:pt x="5058" y="12764"/>
                      <a:pt x="5598" y="13175"/>
                      <a:pt x="5800" y="13745"/>
                    </a:cubicBezTo>
                    <a:lnTo>
                      <a:pt x="3036" y="13745"/>
                    </a:lnTo>
                    <a:cubicBezTo>
                      <a:pt x="3238" y="13175"/>
                      <a:pt x="3778" y="12764"/>
                      <a:pt x="4418" y="12764"/>
                    </a:cubicBezTo>
                    <a:moveTo>
                      <a:pt x="5891" y="18655"/>
                    </a:moveTo>
                    <a:lnTo>
                      <a:pt x="2945" y="18655"/>
                    </a:lnTo>
                    <a:lnTo>
                      <a:pt x="2945" y="17182"/>
                    </a:lnTo>
                    <a:lnTo>
                      <a:pt x="5891" y="17182"/>
                    </a:lnTo>
                    <a:cubicBezTo>
                      <a:pt x="5891" y="17182"/>
                      <a:pt x="5891" y="18655"/>
                      <a:pt x="5891" y="18655"/>
                    </a:cubicBezTo>
                    <a:close/>
                    <a:moveTo>
                      <a:pt x="4418" y="20618"/>
                    </a:moveTo>
                    <a:cubicBezTo>
                      <a:pt x="3778" y="20618"/>
                      <a:pt x="3238" y="20208"/>
                      <a:pt x="3036" y="19636"/>
                    </a:cubicBezTo>
                    <a:lnTo>
                      <a:pt x="5800" y="19636"/>
                    </a:lnTo>
                    <a:cubicBezTo>
                      <a:pt x="5598" y="20208"/>
                      <a:pt x="5058" y="20618"/>
                      <a:pt x="4418" y="20618"/>
                    </a:cubicBezTo>
                    <a:moveTo>
                      <a:pt x="19636" y="13745"/>
                    </a:moveTo>
                    <a:lnTo>
                      <a:pt x="19636" y="8836"/>
                    </a:lnTo>
                    <a:cubicBezTo>
                      <a:pt x="19636" y="3956"/>
                      <a:pt x="15680" y="0"/>
                      <a:pt x="10800" y="0"/>
                    </a:cubicBezTo>
                    <a:cubicBezTo>
                      <a:pt x="5920" y="0"/>
                      <a:pt x="1964" y="3956"/>
                      <a:pt x="1964" y="8836"/>
                    </a:cubicBezTo>
                    <a:lnTo>
                      <a:pt x="1964" y="13745"/>
                    </a:lnTo>
                    <a:cubicBezTo>
                      <a:pt x="879" y="13745"/>
                      <a:pt x="0" y="14625"/>
                      <a:pt x="0" y="15709"/>
                    </a:cubicBezTo>
                    <a:lnTo>
                      <a:pt x="0" y="17673"/>
                    </a:lnTo>
                    <a:cubicBezTo>
                      <a:pt x="0" y="18757"/>
                      <a:pt x="879" y="19636"/>
                      <a:pt x="1964" y="19636"/>
                    </a:cubicBezTo>
                    <a:lnTo>
                      <a:pt x="2013" y="19636"/>
                    </a:lnTo>
                    <a:cubicBezTo>
                      <a:pt x="2241" y="20757"/>
                      <a:pt x="3231" y="21600"/>
                      <a:pt x="4418" y="21600"/>
                    </a:cubicBezTo>
                    <a:cubicBezTo>
                      <a:pt x="5774" y="21600"/>
                      <a:pt x="6873" y="20501"/>
                      <a:pt x="6873" y="19145"/>
                    </a:cubicBezTo>
                    <a:lnTo>
                      <a:pt x="6873" y="14236"/>
                    </a:lnTo>
                    <a:cubicBezTo>
                      <a:pt x="6873" y="12881"/>
                      <a:pt x="5774" y="11782"/>
                      <a:pt x="4418" y="11782"/>
                    </a:cubicBezTo>
                    <a:cubicBezTo>
                      <a:pt x="3864" y="11782"/>
                      <a:pt x="3356" y="11972"/>
                      <a:pt x="2945" y="12281"/>
                    </a:cubicBezTo>
                    <a:lnTo>
                      <a:pt x="2945" y="8836"/>
                    </a:lnTo>
                    <a:cubicBezTo>
                      <a:pt x="2945" y="4499"/>
                      <a:pt x="6462" y="982"/>
                      <a:pt x="10800" y="982"/>
                    </a:cubicBezTo>
                    <a:cubicBezTo>
                      <a:pt x="15138" y="982"/>
                      <a:pt x="18655" y="4499"/>
                      <a:pt x="18655" y="8836"/>
                    </a:cubicBezTo>
                    <a:lnTo>
                      <a:pt x="18655" y="12281"/>
                    </a:lnTo>
                    <a:cubicBezTo>
                      <a:pt x="18244" y="11972"/>
                      <a:pt x="17736" y="11782"/>
                      <a:pt x="17182" y="11782"/>
                    </a:cubicBezTo>
                    <a:cubicBezTo>
                      <a:pt x="15827" y="11782"/>
                      <a:pt x="14727" y="12881"/>
                      <a:pt x="14727" y="14236"/>
                    </a:cubicBezTo>
                    <a:lnTo>
                      <a:pt x="14727" y="19145"/>
                    </a:lnTo>
                    <a:cubicBezTo>
                      <a:pt x="14727" y="20501"/>
                      <a:pt x="15827" y="21600"/>
                      <a:pt x="17182" y="21600"/>
                    </a:cubicBezTo>
                    <a:cubicBezTo>
                      <a:pt x="18369" y="21600"/>
                      <a:pt x="19360" y="20757"/>
                      <a:pt x="19587" y="19636"/>
                    </a:cubicBezTo>
                    <a:lnTo>
                      <a:pt x="19636" y="19636"/>
                    </a:lnTo>
                    <a:cubicBezTo>
                      <a:pt x="20721" y="19636"/>
                      <a:pt x="21600" y="18757"/>
                      <a:pt x="21600" y="17673"/>
                    </a:cubicBezTo>
                    <a:lnTo>
                      <a:pt x="21600" y="15709"/>
                    </a:lnTo>
                    <a:cubicBezTo>
                      <a:pt x="21600" y="14625"/>
                      <a:pt x="20721" y="13745"/>
                      <a:pt x="19636" y="1374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480634" y="4338064"/>
              <a:ext cx="24067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latin typeface="造字工房悦黑体验版常规体" pitchFamily="50" charset="-122"/>
                  <a:ea typeface="造字工房悦黑体验版常规体" pitchFamily="50" charset="-122"/>
                </a:rPr>
                <a:t>二次創作常指戲仿以及同人文化中的再創作，但由於其並非版權法上的常用</a:t>
              </a:r>
              <a:r>
                <a:rPr lang="zh-TW" altLang="en-US" sz="12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概念</a:t>
              </a:r>
              <a:endParaRPr lang="zh-TW" altLang="en-US" sz="12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001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279400" y="4619922"/>
            <a:ext cx="3020988" cy="30209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988392" y="2882900"/>
            <a:ext cx="1743050" cy="17430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90306" y="5659957"/>
            <a:ext cx="1981078" cy="198107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2103" y="2386341"/>
            <a:ext cx="1080779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工業主機安裝</a:t>
            </a:r>
            <a:endParaRPr lang="en-US" altLang="zh-TW" sz="16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水溫感測器</a:t>
            </a:r>
            <a:endParaRPr lang="en-US" altLang="zh-TW" sz="16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氣溫感測器</a:t>
            </a:r>
            <a:endParaRPr lang="en-US" altLang="zh-TW" sz="16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空氣濕度感測器</a:t>
            </a:r>
            <a:endParaRPr lang="en-US" altLang="zh-TW" sz="16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水中</a:t>
            </a:r>
            <a:r>
              <a:rPr lang="en-US" altLang="zh-TW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PH</a:t>
            </a: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值感測器</a:t>
            </a:r>
            <a:endParaRPr lang="en-US" altLang="zh-TW" sz="1600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監視攝影機安裝</a:t>
            </a:r>
            <a:endParaRPr lang="zh-CN" altLang="en-US" sz="1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03055" y="5758161"/>
            <a:ext cx="1954757" cy="1954757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553142" y="5920055"/>
            <a:ext cx="540791" cy="540791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025089" y="4683251"/>
            <a:ext cx="2932135" cy="2932135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22815" y="5588824"/>
            <a:ext cx="2946370" cy="2946370"/>
          </a:xfrm>
          <a:prstGeom prst="ellipse">
            <a:avLst/>
          </a:prstGeom>
          <a:noFill/>
          <a:ln w="9525">
            <a:solidFill>
              <a:srgbClr val="1C1D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6840" y="5261566"/>
            <a:ext cx="1155084" cy="115508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422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4" grpId="0" animBg="1"/>
      <p:bldP spid="24" grpId="1" animBg="1"/>
      <p:bldP spid="23" grpId="0" animBg="1"/>
      <p:bldP spid="2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直角三角形 7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2192000" cy="6858000"/>
          </a:xfrm>
          <a:prstGeom prst="rtTriangle">
            <a:avLst/>
          </a:prstGeom>
          <a:solidFill>
            <a:srgbClr val="E9E9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rgbClr val="FF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69450" y="2613462"/>
            <a:ext cx="3054574" cy="1292662"/>
            <a:chOff x="4568713" y="2613462"/>
            <a:chExt cx="3054574" cy="1292662"/>
          </a:xfrm>
        </p:grpSpPr>
        <p:sp>
          <p:nvSpPr>
            <p:cNvPr id="7" name="文本框 6"/>
            <p:cNvSpPr txBox="1"/>
            <p:nvPr/>
          </p:nvSpPr>
          <p:spPr>
            <a:xfrm>
              <a:off x="4568713" y="3444459"/>
              <a:ext cx="3054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執行</a:t>
              </a:r>
              <a:r>
                <a:rPr lang="zh-TW" altLang="en-US" sz="2400" dirty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流程</a:t>
              </a:r>
              <a:r>
                <a:rPr lang="en-US" altLang="zh-TW" sz="2400" dirty="0" smtClean="0">
                  <a:solidFill>
                    <a:srgbClr val="242424"/>
                  </a:solidFill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?</a:t>
              </a:r>
              <a:endParaRPr lang="en-US" altLang="zh-CN" sz="2400" dirty="0">
                <a:solidFill>
                  <a:srgbClr val="242424"/>
                </a:solidFill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8196" y="2613462"/>
              <a:ext cx="923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latin typeface="造字工房悦黑体验版常规体" pitchFamily="50" charset="-122"/>
                  <a:ea typeface="造字工房悦黑体验版常规体" pitchFamily="50" charset="-122"/>
                  <a:cs typeface="+mn-ea"/>
                  <a:sym typeface="+mn-lt"/>
                </a:rPr>
                <a:t>02</a:t>
              </a:r>
              <a:endParaRPr lang="zh-CN" altLang="en-US" sz="4800" dirty="0">
                <a:latin typeface="造字工房悦黑体验版常规体" pitchFamily="50" charset="-122"/>
                <a:ea typeface="造字工房悦黑体验版常规体" pitchFamily="50" charset="-122"/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 flipV="1">
            <a:off x="4205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7634172" y="2812118"/>
            <a:ext cx="360000" cy="1080000"/>
          </a:xfrm>
          <a:prstGeom prst="line">
            <a:avLst/>
          </a:prstGeom>
          <a:ln w="15875">
            <a:solidFill>
              <a:srgbClr val="1C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04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625" y="305974"/>
            <a:ext cx="101600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甲魚場地</a:t>
            </a:r>
            <a:endParaRPr lang="en-JM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36"/>
          </p:nvPr>
        </p:nvSpPr>
        <p:spPr>
          <a:xfrm>
            <a:off x="452120" y="5641340"/>
            <a:ext cx="3251200" cy="381000"/>
          </a:xfrm>
          <a:ln>
            <a:noFill/>
          </a:ln>
        </p:spPr>
        <p:txBody>
          <a:bodyPr/>
          <a:lstStyle/>
          <a:p>
            <a:r>
              <a:rPr lang="zh-TW" altLang="en-US" sz="1600" dirty="0" smtClean="0">
                <a:latin typeface="+mn-lt"/>
                <a:cs typeface="+mn-ea"/>
                <a:sym typeface="+mn-lt"/>
              </a:rPr>
              <a:t>藉由寫老闆家</a:t>
            </a:r>
            <a:r>
              <a:rPr lang="en-US" altLang="zh-TW" sz="1600" dirty="0" err="1" smtClean="0">
                <a:latin typeface="+mn-lt"/>
                <a:cs typeface="+mn-ea"/>
                <a:sym typeface="+mn-lt"/>
              </a:rPr>
              <a:t>Wifi</a:t>
            </a:r>
            <a:r>
              <a:rPr lang="zh-TW" altLang="en-US" sz="1600" dirty="0" smtClean="0">
                <a:latin typeface="+mn-lt"/>
                <a:cs typeface="+mn-ea"/>
                <a:sym typeface="+mn-lt"/>
              </a:rPr>
              <a:t>連接監視器主機</a:t>
            </a:r>
            <a:endParaRPr lang="en-JM" sz="160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37"/>
          </p:nvPr>
        </p:nvSpPr>
        <p:spPr>
          <a:xfrm>
            <a:off x="577625" y="6031912"/>
            <a:ext cx="3962400" cy="381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sz="16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優點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:</a:t>
            </a:r>
            <a:r>
              <a:rPr lang="zh-TW" altLang="en-US" sz="16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即時傳輸影片，不用到現場拿影片</a:t>
            </a:r>
            <a:endParaRPr lang="en-US" altLang="zh-TW" sz="1600" dirty="0" smtClean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9227820" y="6212840"/>
            <a:ext cx="1927860" cy="56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原先場地設置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M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圓角化同側角落矩形 1"/>
          <p:cNvSpPr/>
          <p:nvPr/>
        </p:nvSpPr>
        <p:spPr>
          <a:xfrm>
            <a:off x="873984" y="1365154"/>
            <a:ext cx="1775460" cy="80295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五邊形 3"/>
          <p:cNvSpPr/>
          <p:nvPr/>
        </p:nvSpPr>
        <p:spPr>
          <a:xfrm>
            <a:off x="1551940" y="2162571"/>
            <a:ext cx="439420" cy="293687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19056" y="3902551"/>
            <a:ext cx="2118360" cy="17387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謝老闆家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</a:rPr>
              <a:t>有</a:t>
            </a:r>
            <a:r>
              <a:rPr lang="en-US" altLang="zh-TW" b="1" dirty="0" err="1" smtClean="0">
                <a:solidFill>
                  <a:schemeClr val="tx1"/>
                </a:solidFill>
              </a:rPr>
              <a:t>WiFi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4" name="圓角化同側角落矩形 13"/>
          <p:cNvSpPr/>
          <p:nvPr/>
        </p:nvSpPr>
        <p:spPr>
          <a:xfrm>
            <a:off x="883920" y="2580204"/>
            <a:ext cx="1775460" cy="80295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鱉池</a:t>
            </a:r>
            <a:endParaRPr lang="zh-TW" altLang="en-US" dirty="0"/>
          </a:p>
        </p:txBody>
      </p:sp>
      <p:sp>
        <p:nvSpPr>
          <p:cNvPr id="15" name="圓角化同側角落矩形 14"/>
          <p:cNvSpPr/>
          <p:nvPr/>
        </p:nvSpPr>
        <p:spPr>
          <a:xfrm>
            <a:off x="-948690" y="1347471"/>
            <a:ext cx="1775460" cy="80295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              鱉池</a:t>
            </a:r>
            <a:endParaRPr lang="zh-TW" altLang="en-US" dirty="0"/>
          </a:p>
        </p:txBody>
      </p:sp>
      <p:sp>
        <p:nvSpPr>
          <p:cNvPr id="16" name="圓角化同側角落矩形 15"/>
          <p:cNvSpPr/>
          <p:nvPr/>
        </p:nvSpPr>
        <p:spPr>
          <a:xfrm>
            <a:off x="-948690" y="2580204"/>
            <a:ext cx="1775460" cy="80295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              鱉池</a:t>
            </a:r>
            <a:endParaRPr lang="zh-TW" altLang="en-US" dirty="0"/>
          </a:p>
        </p:txBody>
      </p:sp>
      <p:cxnSp>
        <p:nvCxnSpPr>
          <p:cNvPr id="18" name="肘形接點 17"/>
          <p:cNvCxnSpPr>
            <a:stCxn id="4" idx="3"/>
          </p:cNvCxnSpPr>
          <p:nvPr/>
        </p:nvCxnSpPr>
        <p:spPr>
          <a:xfrm>
            <a:off x="1991360" y="2309415"/>
            <a:ext cx="2291080" cy="67226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78695" y="2721322"/>
            <a:ext cx="1924881" cy="5375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WIFI</a:t>
            </a:r>
            <a:r>
              <a:rPr lang="zh-TW" altLang="en-US" dirty="0" smtClean="0"/>
              <a:t>強波器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40"/>
          <a:stretch/>
        </p:blipFill>
        <p:spPr>
          <a:xfrm rot="18771655">
            <a:off x="8381860" y="3344357"/>
            <a:ext cx="1254301" cy="65935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40"/>
          <a:stretch/>
        </p:blipFill>
        <p:spPr>
          <a:xfrm rot="5400000">
            <a:off x="5953343" y="2717207"/>
            <a:ext cx="1254301" cy="659358"/>
          </a:xfrm>
          <a:prstGeom prst="rect">
            <a:avLst/>
          </a:prstGeom>
          <a:noFill/>
        </p:spPr>
      </p:pic>
      <p:sp>
        <p:nvSpPr>
          <p:cNvPr id="27" name="文字方塊 26"/>
          <p:cNvSpPr txBox="1"/>
          <p:nvPr/>
        </p:nvSpPr>
        <p:spPr>
          <a:xfrm>
            <a:off x="826770" y="1827337"/>
            <a:ext cx="222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u="sng" dirty="0" smtClean="0"/>
              <a:t>主機位置</a:t>
            </a:r>
            <a:r>
              <a:rPr lang="en-US" altLang="zh-TW" sz="1400" b="1" u="sng" dirty="0" smtClean="0"/>
              <a:t>(sim</a:t>
            </a:r>
            <a:r>
              <a:rPr lang="zh-TW" altLang="en-US" sz="1400" b="1" u="sng" dirty="0" smtClean="0"/>
              <a:t>卡網路</a:t>
            </a:r>
            <a:r>
              <a:rPr lang="en-US" altLang="zh-TW" sz="1400" b="1" u="sng" dirty="0" smtClean="0"/>
              <a:t>)</a:t>
            </a:r>
            <a:endParaRPr lang="zh-TW" altLang="en-US" sz="1400" b="1" u="sng" dirty="0"/>
          </a:p>
        </p:txBody>
      </p:sp>
      <p:sp>
        <p:nvSpPr>
          <p:cNvPr id="28" name="剪去同側角落矩形 27"/>
          <p:cNvSpPr/>
          <p:nvPr/>
        </p:nvSpPr>
        <p:spPr>
          <a:xfrm>
            <a:off x="7311299" y="2296761"/>
            <a:ext cx="941294" cy="2908699"/>
          </a:xfrm>
          <a:prstGeom prst="snip2Same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4426894" y="4442991"/>
            <a:ext cx="4168588" cy="1174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鐵皮屋訊號阻擋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6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>
                <a:cs typeface="+mn-ea"/>
                <a:sym typeface="+mn-lt"/>
              </a:rPr>
              <a:t> </a:t>
            </a:r>
            <a:endParaRPr lang="en-JM" dirty="0"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11200" y="2560637"/>
            <a:ext cx="4572000" cy="574395"/>
          </a:xfrm>
        </p:spPr>
        <p:txBody>
          <a:bodyPr anchor="ctr">
            <a:normAutofit/>
          </a:bodyPr>
          <a:lstStyle/>
          <a:p>
            <a:r>
              <a:rPr lang="zh-TW" altLang="en-US" sz="1800" dirty="0" smtClean="0"/>
              <a:t>每個禮拜四固定去備份一個禮拜的影片</a:t>
            </a:r>
            <a:endParaRPr lang="en-US" altLang="zh-TW" sz="1800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11200" y="1447800"/>
            <a:ext cx="5664200" cy="812800"/>
          </a:xfrm>
        </p:spPr>
        <p:txBody>
          <a:bodyPr anchor="ctr">
            <a:noAutofit/>
          </a:bodyPr>
          <a:lstStyle/>
          <a:p>
            <a:pPr marL="76198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zh-TW" altLang="en-US" sz="1800" dirty="0" smtClean="0"/>
              <a:t>行動硬碟傳輸影片</a:t>
            </a:r>
            <a:endParaRPr lang="en-US" altLang="zh-TW" sz="18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+mn-lt"/>
                <a:ea typeface="+mn-ea"/>
                <a:cs typeface="+mn-ea"/>
                <a:sym typeface="+mn-lt"/>
              </a:rPr>
              <a:t>替代方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案</a:t>
            </a:r>
            <a:endParaRPr lang="en-JM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AutoShape 2" descr="「又水整合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https://s.yimg.com/wb/images/2F82672F0205EED7FB4B6A58AD3B6E82CC88F6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64" y="355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V="1">
            <a:off x="711200" y="4858871"/>
            <a:ext cx="8612094" cy="2689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1402070" y="4419273"/>
            <a:ext cx="152400" cy="879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42791" y="538199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收取第一個週的影片</a:t>
            </a:r>
            <a:endParaRPr lang="en-US" altLang="zh-TW" dirty="0" smtClean="0"/>
          </a:p>
          <a:p>
            <a:r>
              <a:rPr lang="zh-TW" altLang="en-US" dirty="0" smtClean="0"/>
              <a:t>備份第二個週的影片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備份時間約</a:t>
            </a:r>
            <a:r>
              <a:rPr lang="en-US" altLang="zh-TW" dirty="0" smtClean="0"/>
              <a:t>80</a:t>
            </a:r>
            <a:r>
              <a:rPr lang="zh-TW" altLang="en-US" dirty="0" smtClean="0"/>
              <a:t>小時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4297670" y="4432720"/>
            <a:ext cx="152400" cy="879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755603" y="540357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收取第二個週的影片</a:t>
            </a:r>
            <a:endParaRPr lang="en-US" altLang="zh-TW" dirty="0" smtClean="0"/>
          </a:p>
          <a:p>
            <a:r>
              <a:rPr lang="zh-TW" altLang="en-US" dirty="0" smtClean="0"/>
              <a:t>備份第三個週的影片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備份時間約</a:t>
            </a:r>
            <a:r>
              <a:rPr lang="en-US" altLang="zh-TW" dirty="0" smtClean="0"/>
              <a:t>80</a:t>
            </a:r>
            <a:r>
              <a:rPr lang="zh-TW" altLang="en-US" dirty="0" smtClean="0"/>
              <a:t>小時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840" y="5484726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備份第一個週的影片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一週的影片備份</a:t>
            </a:r>
            <a:r>
              <a:rPr lang="en-US" altLang="zh-TW" dirty="0" smtClean="0"/>
              <a:t>80</a:t>
            </a:r>
            <a:r>
              <a:rPr lang="zh-TW" altLang="en-US" dirty="0" smtClean="0"/>
              <a:t>小時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6810482" y="4432720"/>
            <a:ext cx="152400" cy="879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6434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711200" y="584200"/>
            <a:ext cx="5384800" cy="563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cs typeface="+mn-ea"/>
                <a:sym typeface="+mn-lt"/>
              </a:rPr>
              <a:t>系統方面</a:t>
            </a:r>
            <a:endParaRPr lang="en-JM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11200" y="1851907"/>
            <a:ext cx="4579121" cy="823409"/>
            <a:chOff x="6121400" y="1648707"/>
            <a:chExt cx="4579121" cy="823409"/>
          </a:xfrm>
        </p:grpSpPr>
        <p:sp>
          <p:nvSpPr>
            <p:cNvPr id="8" name="Rectangle 7"/>
            <p:cNvSpPr/>
            <p:nvPr/>
          </p:nvSpPr>
          <p:spPr>
            <a:xfrm>
              <a:off x="6756939" y="1648707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環境因素紀錄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2" name="Shape 3627"/>
            <p:cNvSpPr/>
            <p:nvPr/>
          </p:nvSpPr>
          <p:spPr>
            <a:xfrm>
              <a:off x="6220562" y="1687104"/>
              <a:ext cx="367156" cy="33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21400" y="2056618"/>
              <a:ext cx="457912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水溫、氣溫、空氣濕度、水</a:t>
              </a:r>
              <a:r>
                <a:rPr lang="zh-TW" altLang="en-US" sz="1400" dirty="0">
                  <a:latin typeface="造字工房悦黑体验版常规体" pitchFamily="50" charset="-122"/>
                  <a:ea typeface="造字工房悦黑体验版常规体" pitchFamily="50" charset="-122"/>
                </a:rPr>
                <a:t>中</a:t>
              </a:r>
              <a:r>
                <a:rPr lang="en-US" altLang="zh-TW" sz="1400" dirty="0">
                  <a:latin typeface="造字工房悦黑体验版常规体" pitchFamily="50" charset="-122"/>
                  <a:ea typeface="造字工房悦黑体验版常规体" pitchFamily="50" charset="-122"/>
                </a:rPr>
                <a:t>PH</a:t>
              </a:r>
              <a:r>
                <a:rPr lang="zh-TW" altLang="en-US" sz="14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值</a:t>
              </a:r>
              <a:endParaRPr lang="en-US" altLang="zh-TW" sz="14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10362" y="3397856"/>
            <a:ext cx="5089444" cy="864923"/>
            <a:chOff x="6220562" y="3194488"/>
            <a:chExt cx="5089444" cy="864923"/>
          </a:xfrm>
        </p:grpSpPr>
        <p:sp>
          <p:nvSpPr>
            <p:cNvPr id="23" name="Shape 3653"/>
            <p:cNvSpPr/>
            <p:nvPr/>
          </p:nvSpPr>
          <p:spPr>
            <a:xfrm>
              <a:off x="6220562" y="3208910"/>
              <a:ext cx="367156" cy="36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1"/>
                  </a:lnTo>
                  <a:lnTo>
                    <a:pt x="6037" y="13241"/>
                  </a:lnTo>
                  <a:lnTo>
                    <a:pt x="6275" y="12603"/>
                  </a:lnTo>
                  <a:lnTo>
                    <a:pt x="7364" y="9683"/>
                  </a:lnTo>
                  <a:lnTo>
                    <a:pt x="8452" y="12603"/>
                  </a:lnTo>
                  <a:lnTo>
                    <a:pt x="8690" y="13241"/>
                  </a:lnTo>
                  <a:lnTo>
                    <a:pt x="11820" y="13241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9"/>
                  </a:moveTo>
                  <a:lnTo>
                    <a:pt x="16200" y="6883"/>
                  </a:lnTo>
                  <a:lnTo>
                    <a:pt x="15619" y="7309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8"/>
                  </a:lnTo>
                  <a:lnTo>
                    <a:pt x="16200" y="2793"/>
                  </a:lnTo>
                  <a:lnTo>
                    <a:pt x="16754" y="4268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9"/>
                    <a:pt x="16781" y="7309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3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3"/>
                  </a:lnTo>
                  <a:cubicBezTo>
                    <a:pt x="18409" y="6383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96005" y="3751634"/>
              <a:ext cx="43140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/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利用甲魚身上的晶片來識別編號，紀錄上岸生蛋時間</a:t>
              </a:r>
              <a:endParaRPr lang="zh-TW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Rectangle 7"/>
            <p:cNvSpPr/>
            <p:nvPr/>
          </p:nvSpPr>
          <p:spPr>
            <a:xfrm>
              <a:off x="6800079" y="3194488"/>
              <a:ext cx="3352800" cy="39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 smtClean="0">
                  <a:latin typeface="造字工房悦黑体验版常规体" pitchFamily="50" charset="-122"/>
                  <a:ea typeface="造字工房悦黑体验版常规体" pitchFamily="50" charset="-122"/>
                </a:rPr>
                <a:t>甲魚上岸記錄</a:t>
              </a:r>
              <a:endParaRPr lang="zh-CN" altLang="en-US" sz="1600" dirty="0"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24" name="Shape 3661"/>
          <p:cNvSpPr/>
          <p:nvPr/>
        </p:nvSpPr>
        <p:spPr>
          <a:xfrm>
            <a:off x="810362" y="4774990"/>
            <a:ext cx="367156" cy="333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85805" y="5299607"/>
            <a:ext cx="4770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監視器全程錄影，再利用上岸時間來判斷甲魚是否生蛋</a:t>
            </a:r>
            <a:endParaRPr lang="zh-TW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Rectangle 7"/>
          <p:cNvSpPr/>
          <p:nvPr/>
        </p:nvSpPr>
        <p:spPr>
          <a:xfrm>
            <a:off x="1380275" y="4743888"/>
            <a:ext cx="33528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甲魚生蛋位置影像</a:t>
            </a:r>
            <a:endParaRPr lang="zh-CN" altLang="en-US" sz="1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2050" name="Picture 2" descr="289221330_1677087369.jpg (550×4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9" y="2157010"/>
            <a:ext cx="3281083" cy="248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14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5949</TotalTime>
  <Words>349</Words>
  <Application>Microsoft Office PowerPoint</Application>
  <PresentationFormat>寬螢幕</PresentationFormat>
  <Paragraphs>68</Paragraphs>
  <Slides>15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Bebas Neue</vt:lpstr>
      <vt:lpstr>等线</vt:lpstr>
      <vt:lpstr>Open Sans</vt:lpstr>
      <vt:lpstr>造字工房悦黑体验版常规体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甲魚場地</vt:lpstr>
      <vt:lpstr>替代方案</vt:lpstr>
      <vt:lpstr>系統方面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OH_Bro</cp:lastModifiedBy>
  <cp:revision>266</cp:revision>
  <dcterms:created xsi:type="dcterms:W3CDTF">2017-03-28T06:26:43Z</dcterms:created>
  <dcterms:modified xsi:type="dcterms:W3CDTF">2017-09-19T09:20:53Z</dcterms:modified>
</cp:coreProperties>
</file>